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5" r:id="rId1"/>
  </p:sldMasterIdLst>
  <p:notesMasterIdLst>
    <p:notesMasterId r:id="rId20"/>
  </p:notesMasterIdLst>
  <p:sldIdLst>
    <p:sldId id="256" r:id="rId2"/>
    <p:sldId id="270" r:id="rId3"/>
    <p:sldId id="271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2" r:id="rId13"/>
    <p:sldId id="281" r:id="rId14"/>
    <p:sldId id="283" r:id="rId15"/>
    <p:sldId id="284" r:id="rId16"/>
    <p:sldId id="285" r:id="rId17"/>
    <p:sldId id="286" r:id="rId18"/>
    <p:sldId id="269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5" autoAdjust="0"/>
    <p:restoredTop sz="84341" autoAdjust="0"/>
  </p:normalViewPr>
  <p:slideViewPr>
    <p:cSldViewPr>
      <p:cViewPr varScale="1">
        <p:scale>
          <a:sx n="62" d="100"/>
          <a:sy n="62" d="100"/>
        </p:scale>
        <p:origin x="162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55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F762D2-FAEE-45E6-BEBD-187C1102C527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23675B-01D3-4E9D-AF36-D76956E5F3B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3675B-01D3-4E9D-AF36-D76956E5F3BA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3675B-01D3-4E9D-AF36-D76956E5F3BA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3675B-01D3-4E9D-AF36-D76956E5F3BA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3675B-01D3-4E9D-AF36-D76956E5F3BA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3675B-01D3-4E9D-AF36-D76956E5F3BA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3675B-01D3-4E9D-AF36-D76956E5F3BA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3675B-01D3-4E9D-AF36-D76956E5F3BA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3675B-01D3-4E9D-AF36-D76956E5F3BA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3675B-01D3-4E9D-AF36-D76956E5F3BA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3675B-01D3-4E9D-AF36-D76956E5F3BA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3675B-01D3-4E9D-AF36-D76956E5F3BA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3675B-01D3-4E9D-AF36-D76956E5F3BA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3675B-01D3-4E9D-AF36-D76956E5F3BA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3675B-01D3-4E9D-AF36-D76956E5F3BA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3675B-01D3-4E9D-AF36-D76956E5F3BA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0"/>
            <a:ext cx="1928794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86050" y="3714752"/>
            <a:ext cx="5120640" cy="1581150"/>
          </a:xfrm>
        </p:spPr>
        <p:txBody>
          <a:bodyPr/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143108" y="1357298"/>
            <a:ext cx="6500858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B3D87AF-E903-4F35-852D-7690031978EE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8F9795-D1F9-48A2-8069-8D17EA0932E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 descr="THUqeIK84aY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14282" y="285728"/>
            <a:ext cx="1595884" cy="1571612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2B3D87AF-E903-4F35-852D-7690031978EE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EC8F9795-D1F9-48A2-8069-8D17EA0932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4251960" cy="49377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298448"/>
            <a:ext cx="4251960" cy="49377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2B3D87AF-E903-4F35-852D-7690031978EE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EC8F9795-D1F9-48A2-8069-8D17EA0932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2867015" cy="49377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3214678" y="1285860"/>
            <a:ext cx="2786082" cy="49377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2B3D87AF-E903-4F35-852D-7690031978EE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EC8F9795-D1F9-48A2-8069-8D17EA0932E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Content Placeholder 11"/>
          <p:cNvSpPr>
            <a:spLocks noGrp="1"/>
          </p:cNvSpPr>
          <p:nvPr>
            <p:ph sz="quarter" idx="18"/>
          </p:nvPr>
        </p:nvSpPr>
        <p:spPr>
          <a:xfrm>
            <a:off x="6072198" y="1285860"/>
            <a:ext cx="2786082" cy="49377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810512"/>
            <a:ext cx="4251960" cy="442569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810512"/>
            <a:ext cx="4251960" cy="442569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5" y="1298448"/>
            <a:ext cx="4248150" cy="509587"/>
          </a:xfrm>
        </p:spPr>
        <p:txBody>
          <a:bodyPr anchor="ctr"/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15815" y="1298448"/>
            <a:ext cx="4248150" cy="509587"/>
          </a:xfrm>
        </p:spPr>
        <p:txBody>
          <a:bodyPr anchor="ctr"/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fld id="{2B3D87AF-E903-4F35-852D-7690031978EE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EC8F9795-D1F9-48A2-8069-8D17EA0932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1643042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785917" y="228601"/>
            <a:ext cx="1324947" cy="129844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3775935" y="533400"/>
            <a:ext cx="5063266" cy="570280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14480" y="1539240"/>
            <a:ext cx="2000264" cy="4709160"/>
          </a:xfrm>
        </p:spPr>
        <p:txBody>
          <a:bodyPr/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 descr="THUqeIK84aY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85720" y="285728"/>
            <a:ext cx="1143008" cy="1125624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/>
          <p:nvPr/>
        </p:nvSpPr>
        <p:spPr>
          <a:xfrm>
            <a:off x="0" y="0"/>
            <a:ext cx="1928794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57620" y="1571612"/>
            <a:ext cx="5286380" cy="5286388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071670" y="285728"/>
            <a:ext cx="3429024" cy="129539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143108" y="1571612"/>
            <a:ext cx="1428760" cy="471220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 descr="THUqeIK84aY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28596" y="357166"/>
            <a:ext cx="1143008" cy="1125624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76225" y="228600"/>
            <a:ext cx="85915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25" y="1295400"/>
            <a:ext cx="8591550" cy="4933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225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050" b="1">
                <a:solidFill>
                  <a:schemeClr val="tx2"/>
                </a:solidFill>
                <a:latin typeface="+mn-lt"/>
              </a:defRPr>
            </a:lvl1pPr>
          </a:lstStyle>
          <a:p>
            <a:fld id="{2B3D87AF-E903-4F35-852D-7690031978EE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3325" y="6429375"/>
            <a:ext cx="40862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050" b="1">
                <a:solidFill>
                  <a:schemeClr val="tx2"/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  <a:latin typeface="+mn-lt"/>
              </a:defRPr>
            </a:lvl1pPr>
          </a:lstStyle>
          <a:p>
            <a:fld id="{EC8F9795-D1F9-48A2-8069-8D17EA0932E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Рамка 6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3019"/>
            </a:avLst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9" r:id="rId3"/>
    <p:sldLayoutId id="2147483807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ransition spd="slow" advClick="0">
    <p:fade/>
  </p:transition>
  <p:txStyles>
    <p:titleStyle>
      <a:lvl1pPr algn="l" rtl="0" eaLnBrk="1" fontAlgn="base" hangingPunct="1">
        <a:spcBef>
          <a:spcPts val="400"/>
        </a:spcBef>
        <a:spcAft>
          <a:spcPct val="0"/>
        </a:spcAft>
        <a:defRPr sz="3600" kern="1200">
          <a:solidFill>
            <a:schemeClr val="tx2"/>
          </a:solidFill>
          <a:latin typeface="+mj-lt"/>
          <a:ea typeface="Tunga" pitchFamily="2"/>
          <a:cs typeface="Tunga" pitchFamily="2"/>
        </a:defRPr>
      </a:lvl1pPr>
      <a:lvl2pPr algn="l" rtl="0" eaLnBrk="1" fontAlgn="base" hangingPunct="1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ea typeface="Tunga" pitchFamily="2"/>
          <a:cs typeface="Tunga" pitchFamily="2"/>
        </a:defRPr>
      </a:lvl2pPr>
      <a:lvl3pPr algn="l" rtl="0" eaLnBrk="1" fontAlgn="base" hangingPunct="1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ea typeface="Tunga" pitchFamily="2"/>
          <a:cs typeface="Tunga" pitchFamily="2"/>
        </a:defRPr>
      </a:lvl3pPr>
      <a:lvl4pPr algn="l" rtl="0" eaLnBrk="1" fontAlgn="base" hangingPunct="1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ea typeface="Tunga" pitchFamily="2"/>
          <a:cs typeface="Tunga" pitchFamily="2"/>
        </a:defRPr>
      </a:lvl4pPr>
      <a:lvl5pPr algn="l" rtl="0" eaLnBrk="1" fontAlgn="base" hangingPunct="1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ea typeface="Tunga" pitchFamily="2"/>
          <a:cs typeface="Tunga" pitchFamily="2"/>
        </a:defRPr>
      </a:lvl5pPr>
      <a:lvl6pPr marL="457200" algn="l" rtl="0" eaLnBrk="1" fontAlgn="base" hangingPunct="1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ea typeface="Tunga" pitchFamily="2"/>
          <a:cs typeface="Tunga" pitchFamily="2"/>
        </a:defRPr>
      </a:lvl6pPr>
      <a:lvl7pPr marL="914400" algn="l" rtl="0" eaLnBrk="1" fontAlgn="base" hangingPunct="1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ea typeface="Tunga" pitchFamily="2"/>
          <a:cs typeface="Tunga" pitchFamily="2"/>
        </a:defRPr>
      </a:lvl7pPr>
      <a:lvl8pPr marL="1371600" algn="l" rtl="0" eaLnBrk="1" fontAlgn="base" hangingPunct="1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ea typeface="Tunga" pitchFamily="2"/>
          <a:cs typeface="Tunga" pitchFamily="2"/>
        </a:defRPr>
      </a:lvl8pPr>
      <a:lvl9pPr marL="1828800" algn="l" rtl="0" eaLnBrk="1" fontAlgn="base" hangingPunct="1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ea typeface="Tunga" pitchFamily="2"/>
          <a:cs typeface="Tunga" pitchFamily="2"/>
        </a:defRPr>
      </a:lvl9pPr>
    </p:titleStyle>
    <p:bodyStyle>
      <a:lvl1pPr marL="171450" indent="-173038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sz="2200" kern="1200" spc="3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038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038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sz="24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038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038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edhat.com/archives/fedora-art-list/2008-June/pngtVSuTMHbAh.png" TargetMode="External"/><Relationship Id="rId13" Type="http://schemas.openxmlformats.org/officeDocument/2006/relationships/hyperlink" Target="http://pngimg.com/uploads/bridge/bridge_PNG14.png" TargetMode="External"/><Relationship Id="rId18" Type="http://schemas.openxmlformats.org/officeDocument/2006/relationships/hyperlink" Target="https://inadwiana.files.wordpress.com/2010/12/question_mark1.png" TargetMode="External"/><Relationship Id="rId3" Type="http://schemas.openxmlformats.org/officeDocument/2006/relationships/hyperlink" Target="http://pluspng.com/img-png/bicycle-png-bicycle-png-image-3497.png" TargetMode="External"/><Relationship Id="rId7" Type="http://schemas.openxmlformats.org/officeDocument/2006/relationships/hyperlink" Target="https://banner2.kisspng.com/20180223/hjq/kisspng-door-white-white-door-5a8fdcc61f68a5.7893921015193776061287.jpg" TargetMode="External"/><Relationship Id="rId12" Type="http://schemas.openxmlformats.org/officeDocument/2006/relationships/hyperlink" Target="http://s3.hostingkartinok.com/uploads/images/2012/08/948dbefd6d6f70d8f13132729564a6eb.png" TargetMode="External"/><Relationship Id="rId17" Type="http://schemas.openxmlformats.org/officeDocument/2006/relationships/hyperlink" Target="https://logiclike.com/math-logic/zagadki-na-logiku/detskie#/five-seven" TargetMode="External"/><Relationship Id="rId2" Type="http://schemas.openxmlformats.org/officeDocument/2006/relationships/hyperlink" Target="http://pngimg.com/uploads/magnet/magnet_PNG17049.png" TargetMode="External"/><Relationship Id="rId16" Type="http://schemas.openxmlformats.org/officeDocument/2006/relationships/hyperlink" Target="http://remkasam.ru/wp-content/uploads/2017/06/zabolochennyy-chastnyy-uchastok.jpg" TargetMode="External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playcast.ru/uploads/2015/01/27/11819733.png" TargetMode="External"/><Relationship Id="rId11" Type="http://schemas.openxmlformats.org/officeDocument/2006/relationships/hyperlink" Target="https://otvet.imgsmail.ru/download/200301913_db6531967b3e5017f28e898c3be25fab_800.png" TargetMode="External"/><Relationship Id="rId5" Type="http://schemas.openxmlformats.org/officeDocument/2006/relationships/hyperlink" Target="http://www.playcast.ru/uploads/2016/03/09/17746884.png" TargetMode="External"/><Relationship Id="rId15" Type="http://schemas.openxmlformats.org/officeDocument/2006/relationships/hyperlink" Target="http://pluspng.com/img-png/turtle-png-turtle-png-1855.png" TargetMode="External"/><Relationship Id="rId10" Type="http://schemas.openxmlformats.org/officeDocument/2006/relationships/hyperlink" Target="http://pngimg.com/uploads/acorn/acorn_PNG36994.png" TargetMode="External"/><Relationship Id="rId19" Type="http://schemas.openxmlformats.org/officeDocument/2006/relationships/hyperlink" Target="https://www.medikalakademi.com.tr/wp-content/uploads/2014/03/dusunenadam-208x300.png" TargetMode="External"/><Relationship Id="rId4" Type="http://schemas.openxmlformats.org/officeDocument/2006/relationships/hyperlink" Target="http://clipart-library.com/image_gallery/n782001.png" TargetMode="External"/><Relationship Id="rId9" Type="http://schemas.openxmlformats.org/officeDocument/2006/relationships/hyperlink" Target="https://img1.picmix.com/output/stamp/normal/2/8/1/3/1003182_abd81.png" TargetMode="External"/><Relationship Id="rId14" Type="http://schemas.openxmlformats.org/officeDocument/2006/relationships/hyperlink" Target="http://s-lift.ru/images/main-lift.pn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86050" y="5786454"/>
            <a:ext cx="5120640" cy="71438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/>
              <a:t>Логические задачки для самых </a:t>
            </a:r>
            <a:r>
              <a:rPr lang="ru-RU" sz="1800" b="1" dirty="0" smtClean="0"/>
              <a:t>маленьких</a:t>
            </a:r>
            <a:endParaRPr lang="ru-RU" sz="1800" dirty="0" smtClean="0"/>
          </a:p>
          <a:p>
            <a:pPr algn="ctr"/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08" y="785794"/>
            <a:ext cx="6500858" cy="178595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ЛОГИКА ДЛЯ ДОШКОЛЯТ</a:t>
            </a:r>
            <a:endParaRPr lang="ru-RU" sz="6000" b="1" cap="none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Рисунок 6" descr="Без назван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43240" y="2786058"/>
            <a:ext cx="4572000" cy="29077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12835" y="285728"/>
            <a:ext cx="6786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МБДОУ «Детский сад </a:t>
            </a:r>
            <a:r>
              <a:rPr lang="ru-RU" sz="1200" b="1" dirty="0" smtClean="0"/>
              <a:t>№3 «</a:t>
            </a:r>
            <a:r>
              <a:rPr lang="ru-RU" sz="1200" b="1" dirty="0" smtClean="0"/>
              <a:t>Алёнушка</a:t>
            </a:r>
            <a:r>
              <a:rPr lang="ru-RU" sz="1200" b="1" dirty="0" smtClean="0"/>
              <a:t>»</a:t>
            </a:r>
            <a:endParaRPr lang="ru-RU" sz="1200" b="1" dirty="0" smtClean="0"/>
          </a:p>
          <a:p>
            <a:pPr algn="ctr"/>
            <a:r>
              <a:rPr lang="ru-RU" sz="1200" b="1" dirty="0" smtClean="0"/>
              <a:t> </a:t>
            </a:r>
          </a:p>
        </p:txBody>
      </p:sp>
      <p:sp>
        <p:nvSpPr>
          <p:cNvPr id="9" name="Подзаголовок 9"/>
          <p:cNvSpPr txBox="1">
            <a:spLocks/>
          </p:cNvSpPr>
          <p:nvPr/>
        </p:nvSpPr>
        <p:spPr>
          <a:xfrm>
            <a:off x="142844" y="5857892"/>
            <a:ext cx="1785950" cy="7143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200" b="1" noProof="0" dirty="0" smtClean="0">
                <a:solidFill>
                  <a:schemeClr val="bg1"/>
                </a:solidFill>
              </a:rPr>
              <a:t>Презентацию выполнила воспитатель Стародубцева Г.П.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Рисунок 9" descr="inff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43900" y="285728"/>
            <a:ext cx="647866" cy="647866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714348" y="5214950"/>
            <a:ext cx="571536" cy="571504"/>
            <a:chOff x="357158" y="6215058"/>
            <a:chExt cx="714380" cy="642942"/>
          </a:xfrm>
        </p:grpSpPr>
        <p:sp>
          <p:nvSpPr>
            <p:cNvPr id="12" name="Овал 11"/>
            <p:cNvSpPr/>
            <p:nvPr/>
          </p:nvSpPr>
          <p:spPr>
            <a:xfrm>
              <a:off x="357158" y="6215082"/>
              <a:ext cx="714380" cy="6429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 descr="Безымянный.png"/>
            <p:cNvPicPr>
              <a:picLocks noChangeAspect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7158" y="6215058"/>
              <a:ext cx="714380" cy="642942"/>
            </a:xfrm>
            <a:prstGeom prst="ellipse">
              <a:avLst/>
            </a:prstGeom>
          </p:spPr>
        </p:pic>
      </p:grpSp>
      <p:pic>
        <p:nvPicPr>
          <p:cNvPr id="14" name="Рисунок 13" descr="Рисунок2 (2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15338" y="5929330"/>
            <a:ext cx="609550" cy="609550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2500330" cy="55719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Загадка 8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2643174" y="285728"/>
            <a:ext cx="5929354" cy="1143008"/>
          </a:xfrm>
        </p:spPr>
        <p:txBody>
          <a:bodyPr>
            <a:noAutofit/>
          </a:bodyPr>
          <a:lstStyle/>
          <a:p>
            <a:pPr marL="1588" indent="-3175">
              <a:buNone/>
            </a:pPr>
            <a:r>
              <a:rPr lang="ru-RU" sz="2400" dirty="0" smtClean="0"/>
              <a:t>Какая коровка, скажите, пока еще никому не дала молока?</a:t>
            </a:r>
            <a:endParaRPr lang="ru-RU" sz="2400" dirty="0"/>
          </a:p>
        </p:txBody>
      </p:sp>
      <p:sp>
        <p:nvSpPr>
          <p:cNvPr id="26" name="Пятиугольник 25"/>
          <p:cNvSpPr/>
          <p:nvPr/>
        </p:nvSpPr>
        <p:spPr>
          <a:xfrm>
            <a:off x="428596" y="6000768"/>
            <a:ext cx="1571636" cy="500066"/>
          </a:xfrm>
          <a:prstGeom prst="homePlate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 prst="angle"/>
            <a:contourClr>
              <a:schemeClr val="accent5">
                <a:shade val="15000"/>
                <a:satMod val="110000"/>
              </a:schemeClr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ОТВЕТ</a:t>
            </a:r>
            <a:endParaRPr lang="ru-RU" b="1" dirty="0"/>
          </a:p>
        </p:txBody>
      </p:sp>
      <p:pic>
        <p:nvPicPr>
          <p:cNvPr id="28" name="Рисунок 27" descr="Рисунок2 (2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15338" y="5929330"/>
            <a:ext cx="609550" cy="609550"/>
          </a:xfrm>
          <a:prstGeom prst="rect">
            <a:avLst/>
          </a:prstGeom>
        </p:spPr>
      </p:pic>
      <p:pic>
        <p:nvPicPr>
          <p:cNvPr id="8" name="Рисунок 7" descr="magnet_PNG1704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441910">
            <a:off x="2075432" y="1153151"/>
            <a:ext cx="5262407" cy="5613234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2500330" cy="55719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Загадка 9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2643174" y="285728"/>
            <a:ext cx="6500826" cy="1500198"/>
          </a:xfrm>
        </p:spPr>
        <p:txBody>
          <a:bodyPr>
            <a:noAutofit/>
          </a:bodyPr>
          <a:lstStyle/>
          <a:p>
            <a:pPr marL="1588" indent="-3175">
              <a:buNone/>
            </a:pPr>
            <a:r>
              <a:rPr lang="ru-RU" sz="2000" dirty="0" smtClean="0"/>
              <a:t>Присмотритесь, у малютки нет пальто и нету куртки,</a:t>
            </a:r>
            <a:br>
              <a:rPr lang="ru-RU" sz="2000" dirty="0" smtClean="0"/>
            </a:br>
            <a:r>
              <a:rPr lang="ru-RU" sz="2000" dirty="0" smtClean="0"/>
              <a:t>Нету брюк, рубашки нет – только лишь один берет.</a:t>
            </a:r>
            <a:br>
              <a:rPr lang="ru-RU" sz="2000" dirty="0" smtClean="0"/>
            </a:br>
            <a:r>
              <a:rPr lang="ru-RU" sz="2000" dirty="0" smtClean="0"/>
              <a:t>— А откуда он? Откуда? </a:t>
            </a:r>
            <a:br>
              <a:rPr lang="ru-RU" sz="2000" dirty="0" smtClean="0"/>
            </a:br>
            <a:r>
              <a:rPr lang="ru-RU" sz="2000" dirty="0" smtClean="0"/>
              <a:t>— Как откуда? С ветки дуба.</a:t>
            </a:r>
            <a:endParaRPr lang="ru-RU" sz="2000" dirty="0"/>
          </a:p>
        </p:txBody>
      </p:sp>
      <p:sp>
        <p:nvSpPr>
          <p:cNvPr id="26" name="Пятиугольник 25"/>
          <p:cNvSpPr/>
          <p:nvPr/>
        </p:nvSpPr>
        <p:spPr>
          <a:xfrm>
            <a:off x="428596" y="6000768"/>
            <a:ext cx="1571636" cy="500066"/>
          </a:xfrm>
          <a:prstGeom prst="homePlate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 prst="angle"/>
            <a:contourClr>
              <a:schemeClr val="accent5">
                <a:shade val="15000"/>
                <a:satMod val="110000"/>
              </a:schemeClr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ОТВЕТ</a:t>
            </a:r>
            <a:endParaRPr lang="ru-RU" b="1" dirty="0"/>
          </a:p>
        </p:txBody>
      </p:sp>
      <p:pic>
        <p:nvPicPr>
          <p:cNvPr id="28" name="Рисунок 27" descr="Рисунок2 (2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15338" y="5929330"/>
            <a:ext cx="609550" cy="609550"/>
          </a:xfrm>
          <a:prstGeom prst="rect">
            <a:avLst/>
          </a:prstGeom>
        </p:spPr>
      </p:pic>
      <p:pic>
        <p:nvPicPr>
          <p:cNvPr id="8" name="Рисунок 7" descr="magnet_PNG1704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254671">
            <a:off x="2913091" y="2101559"/>
            <a:ext cx="3584494" cy="3810580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2857520" cy="55719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Загадка 10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071802" y="285728"/>
            <a:ext cx="5572164" cy="1500198"/>
          </a:xfrm>
        </p:spPr>
        <p:txBody>
          <a:bodyPr>
            <a:noAutofit/>
          </a:bodyPr>
          <a:lstStyle/>
          <a:p>
            <a:pPr marL="1588" indent="-3175">
              <a:buNone/>
            </a:pPr>
            <a:r>
              <a:rPr lang="ru-RU" sz="2800" dirty="0" smtClean="0"/>
              <a:t>На окошке, а не кошка. </a:t>
            </a:r>
          </a:p>
          <a:p>
            <a:pPr marL="1588" indent="-3175">
              <a:buNone/>
            </a:pPr>
            <a:r>
              <a:rPr lang="ru-RU" sz="2800" dirty="0" smtClean="0"/>
              <a:t>Не еж, а в руки не возьмешь.</a:t>
            </a:r>
            <a:endParaRPr lang="ru-RU" sz="2800" dirty="0"/>
          </a:p>
        </p:txBody>
      </p:sp>
      <p:sp>
        <p:nvSpPr>
          <p:cNvPr id="26" name="Пятиугольник 25"/>
          <p:cNvSpPr/>
          <p:nvPr/>
        </p:nvSpPr>
        <p:spPr>
          <a:xfrm>
            <a:off x="428596" y="6000768"/>
            <a:ext cx="1571636" cy="500066"/>
          </a:xfrm>
          <a:prstGeom prst="homePlate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 prst="angle"/>
            <a:contourClr>
              <a:schemeClr val="accent5">
                <a:shade val="15000"/>
                <a:satMod val="110000"/>
              </a:schemeClr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ОТВЕТ</a:t>
            </a:r>
            <a:endParaRPr lang="ru-RU" b="1" dirty="0"/>
          </a:p>
        </p:txBody>
      </p:sp>
      <p:pic>
        <p:nvPicPr>
          <p:cNvPr id="28" name="Рисунок 27" descr="Рисунок2 (2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15338" y="5929330"/>
            <a:ext cx="609550" cy="609550"/>
          </a:xfrm>
          <a:prstGeom prst="rect">
            <a:avLst/>
          </a:prstGeom>
        </p:spPr>
      </p:pic>
      <p:pic>
        <p:nvPicPr>
          <p:cNvPr id="8" name="Рисунок 7" descr="magnet_PNG1704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38909" y="1332825"/>
            <a:ext cx="5122184" cy="4962115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2714644" cy="55719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Загадка 11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143240" y="285728"/>
            <a:ext cx="5429288" cy="1214446"/>
          </a:xfrm>
        </p:spPr>
        <p:txBody>
          <a:bodyPr>
            <a:noAutofit/>
          </a:bodyPr>
          <a:lstStyle/>
          <a:p>
            <a:pPr marL="1588" indent="-3175">
              <a:buNone/>
            </a:pPr>
            <a:r>
              <a:rPr lang="ru-RU" sz="2800" dirty="0" smtClean="0"/>
              <a:t>Она летает, а гнезд не вьет. </a:t>
            </a:r>
          </a:p>
          <a:p>
            <a:pPr marL="1588" indent="-3175">
              <a:buNone/>
            </a:pPr>
            <a:r>
              <a:rPr lang="ru-RU" sz="2800" dirty="0" smtClean="0"/>
              <a:t>Она не плачет, а слезы льет.</a:t>
            </a:r>
            <a:endParaRPr lang="ru-RU" sz="2800" dirty="0"/>
          </a:p>
        </p:txBody>
      </p:sp>
      <p:sp>
        <p:nvSpPr>
          <p:cNvPr id="26" name="Пятиугольник 25"/>
          <p:cNvSpPr/>
          <p:nvPr/>
        </p:nvSpPr>
        <p:spPr>
          <a:xfrm>
            <a:off x="428596" y="6000768"/>
            <a:ext cx="1571636" cy="500066"/>
          </a:xfrm>
          <a:prstGeom prst="homePlate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 prst="angle"/>
            <a:contourClr>
              <a:schemeClr val="accent5">
                <a:shade val="15000"/>
                <a:satMod val="110000"/>
              </a:schemeClr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ОТВЕТ</a:t>
            </a:r>
            <a:endParaRPr lang="ru-RU" b="1" dirty="0"/>
          </a:p>
        </p:txBody>
      </p:sp>
      <p:pic>
        <p:nvPicPr>
          <p:cNvPr id="28" name="Рисунок 27" descr="Рисунок2 (2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15338" y="5929330"/>
            <a:ext cx="609550" cy="609550"/>
          </a:xfrm>
          <a:prstGeom prst="rect">
            <a:avLst/>
          </a:prstGeom>
        </p:spPr>
      </p:pic>
      <p:pic>
        <p:nvPicPr>
          <p:cNvPr id="8" name="Рисунок 7" descr="magnet_PNG1704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5786" y="1428736"/>
            <a:ext cx="7858182" cy="4071966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2714644" cy="55719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Загадка 12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000364" y="285728"/>
            <a:ext cx="5786478" cy="1214446"/>
          </a:xfrm>
        </p:spPr>
        <p:txBody>
          <a:bodyPr>
            <a:noAutofit/>
          </a:bodyPr>
          <a:lstStyle/>
          <a:p>
            <a:pPr marL="1588" indent="-3175" fontAlgn="t">
              <a:buNone/>
            </a:pPr>
            <a:r>
              <a:rPr lang="ru-RU" sz="2800" dirty="0" smtClean="0"/>
              <a:t>Над рекой давно навис и не хочет падать вниз.</a:t>
            </a:r>
          </a:p>
          <a:p>
            <a:pPr>
              <a:buNone/>
            </a:pP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26" name="Пятиугольник 25"/>
          <p:cNvSpPr/>
          <p:nvPr/>
        </p:nvSpPr>
        <p:spPr>
          <a:xfrm>
            <a:off x="428596" y="6000768"/>
            <a:ext cx="1571636" cy="500066"/>
          </a:xfrm>
          <a:prstGeom prst="homePlate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 prst="angle"/>
            <a:contourClr>
              <a:schemeClr val="accent5">
                <a:shade val="15000"/>
                <a:satMod val="110000"/>
              </a:schemeClr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ОТВЕТ</a:t>
            </a:r>
            <a:endParaRPr lang="ru-RU" b="1" dirty="0"/>
          </a:p>
        </p:txBody>
      </p:sp>
      <p:pic>
        <p:nvPicPr>
          <p:cNvPr id="28" name="Рисунок 27" descr="Рисунок2 (2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15338" y="5929330"/>
            <a:ext cx="609550" cy="609550"/>
          </a:xfrm>
          <a:prstGeom prst="rect">
            <a:avLst/>
          </a:prstGeom>
        </p:spPr>
      </p:pic>
      <p:pic>
        <p:nvPicPr>
          <p:cNvPr id="8" name="Рисунок 7" descr="magnet_PNG17049.png"/>
          <p:cNvPicPr>
            <a:picLocks noChangeAspect="1"/>
          </p:cNvPicPr>
          <p:nvPr/>
        </p:nvPicPr>
        <p:blipFill>
          <a:blip r:embed="rId4" cstate="print"/>
          <a:srcRect t="21053" b="21053"/>
          <a:stretch>
            <a:fillRect/>
          </a:stretch>
        </p:blipFill>
        <p:spPr>
          <a:xfrm>
            <a:off x="928662" y="1357298"/>
            <a:ext cx="7526967" cy="4357718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2714644" cy="55719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Загадка 13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000364" y="285728"/>
            <a:ext cx="5786478" cy="1214446"/>
          </a:xfrm>
        </p:spPr>
        <p:txBody>
          <a:bodyPr>
            <a:noAutofit/>
          </a:bodyPr>
          <a:lstStyle/>
          <a:p>
            <a:pPr marL="1588" indent="-3175" fontAlgn="t">
              <a:buNone/>
            </a:pPr>
            <a:r>
              <a:rPr lang="ru-RU" sz="2400" dirty="0" smtClean="0"/>
              <a:t>В доме – шахта, в шахте – дом.</a:t>
            </a:r>
            <a:br>
              <a:rPr lang="ru-RU" sz="2400" dirty="0" smtClean="0"/>
            </a:br>
            <a:r>
              <a:rPr lang="ru-RU" sz="2400" dirty="0" smtClean="0"/>
              <a:t>Люди ездят в доме том.</a:t>
            </a:r>
            <a:br>
              <a:rPr lang="ru-RU" sz="2400" dirty="0" smtClean="0"/>
            </a:br>
            <a:r>
              <a:rPr lang="ru-RU" sz="2400" dirty="0" smtClean="0"/>
              <a:t>Он исполнит ваш каприз:</a:t>
            </a:r>
            <a:br>
              <a:rPr lang="ru-RU" sz="2400" dirty="0" smtClean="0"/>
            </a:br>
            <a:r>
              <a:rPr lang="ru-RU" sz="2400" dirty="0" smtClean="0"/>
              <a:t>Отвезет и вверх, и вниз. </a:t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26" name="Пятиугольник 25"/>
          <p:cNvSpPr/>
          <p:nvPr/>
        </p:nvSpPr>
        <p:spPr>
          <a:xfrm>
            <a:off x="428596" y="6000768"/>
            <a:ext cx="1571636" cy="500066"/>
          </a:xfrm>
          <a:prstGeom prst="homePlate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 prst="angle"/>
            <a:contourClr>
              <a:schemeClr val="accent5">
                <a:shade val="15000"/>
                <a:satMod val="110000"/>
              </a:schemeClr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ОТВЕТ</a:t>
            </a:r>
            <a:endParaRPr lang="ru-RU" b="1" dirty="0"/>
          </a:p>
        </p:txBody>
      </p:sp>
      <p:pic>
        <p:nvPicPr>
          <p:cNvPr id="28" name="Рисунок 27" descr="Рисунок2 (2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15338" y="5929330"/>
            <a:ext cx="609550" cy="609550"/>
          </a:xfrm>
          <a:prstGeom prst="rect">
            <a:avLst/>
          </a:prstGeom>
        </p:spPr>
      </p:pic>
      <p:pic>
        <p:nvPicPr>
          <p:cNvPr id="8" name="Рисунок 7" descr="magnet_PNG1704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00364" y="1643050"/>
            <a:ext cx="3643338" cy="4798798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2643206" cy="55719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Загадка 14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071802" y="285728"/>
            <a:ext cx="5715040" cy="785818"/>
          </a:xfrm>
        </p:spPr>
        <p:txBody>
          <a:bodyPr>
            <a:noAutofit/>
          </a:bodyPr>
          <a:lstStyle/>
          <a:p>
            <a:pPr marL="1588" indent="-3175" fontAlgn="t">
              <a:buNone/>
            </a:pPr>
            <a:r>
              <a:rPr lang="ru-RU" sz="2400" dirty="0" smtClean="0"/>
              <a:t>Две тарелки с пешеходом шли тропинкой мимоходом. </a:t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26" name="Пятиугольник 25"/>
          <p:cNvSpPr/>
          <p:nvPr/>
        </p:nvSpPr>
        <p:spPr>
          <a:xfrm>
            <a:off x="428596" y="6000768"/>
            <a:ext cx="1571636" cy="500066"/>
          </a:xfrm>
          <a:prstGeom prst="homePlate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 prst="angle"/>
            <a:contourClr>
              <a:schemeClr val="accent5">
                <a:shade val="15000"/>
                <a:satMod val="110000"/>
              </a:schemeClr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ОТВЕТ</a:t>
            </a:r>
            <a:endParaRPr lang="ru-RU" b="1" dirty="0"/>
          </a:p>
        </p:txBody>
      </p:sp>
      <p:pic>
        <p:nvPicPr>
          <p:cNvPr id="28" name="Рисунок 27" descr="Рисунок2 (2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15338" y="5929330"/>
            <a:ext cx="609550" cy="609550"/>
          </a:xfrm>
          <a:prstGeom prst="rect">
            <a:avLst/>
          </a:prstGeom>
        </p:spPr>
      </p:pic>
      <p:pic>
        <p:nvPicPr>
          <p:cNvPr id="8" name="Рисунок 7" descr="magnet_PNG1704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85852" y="1285860"/>
            <a:ext cx="7040844" cy="4638226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2643206" cy="55719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Загадка 15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357554" y="285728"/>
            <a:ext cx="5429288" cy="1214446"/>
          </a:xfrm>
        </p:spPr>
        <p:txBody>
          <a:bodyPr>
            <a:noAutofit/>
          </a:bodyPr>
          <a:lstStyle/>
          <a:p>
            <a:pPr marL="1588" indent="-3175" fontAlgn="t">
              <a:buNone/>
            </a:pPr>
            <a:r>
              <a:rPr lang="ru-RU" sz="2400" dirty="0" smtClean="0"/>
              <a:t>Не море, не земля,</a:t>
            </a:r>
            <a:br>
              <a:rPr lang="ru-RU" sz="2400" dirty="0" smtClean="0"/>
            </a:br>
            <a:r>
              <a:rPr lang="ru-RU" sz="2400" dirty="0" smtClean="0"/>
              <a:t>Корабли не плавают</a:t>
            </a:r>
            <a:br>
              <a:rPr lang="ru-RU" sz="2400" dirty="0" smtClean="0"/>
            </a:br>
            <a:r>
              <a:rPr lang="ru-RU" sz="2400" dirty="0" smtClean="0"/>
              <a:t>И ходить нельзя.</a:t>
            </a:r>
            <a:endParaRPr lang="ru-RU" sz="2400" dirty="0"/>
          </a:p>
        </p:txBody>
      </p:sp>
      <p:sp>
        <p:nvSpPr>
          <p:cNvPr id="26" name="Пятиугольник 25"/>
          <p:cNvSpPr/>
          <p:nvPr/>
        </p:nvSpPr>
        <p:spPr>
          <a:xfrm>
            <a:off x="428596" y="6000768"/>
            <a:ext cx="1571636" cy="500066"/>
          </a:xfrm>
          <a:prstGeom prst="homePlate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 prst="angle"/>
            <a:contourClr>
              <a:schemeClr val="accent5">
                <a:shade val="15000"/>
                <a:satMod val="110000"/>
              </a:schemeClr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ОТВЕТ</a:t>
            </a:r>
            <a:endParaRPr lang="ru-RU" b="1" dirty="0"/>
          </a:p>
        </p:txBody>
      </p:sp>
      <p:pic>
        <p:nvPicPr>
          <p:cNvPr id="8" name="Рисунок 7" descr="magnet_PNG1704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71604" y="1571612"/>
            <a:ext cx="6425849" cy="4286041"/>
          </a:xfrm>
          <a:prstGeom prst="rect">
            <a:avLst/>
          </a:prstGeom>
        </p:spPr>
      </p:pic>
      <p:sp>
        <p:nvSpPr>
          <p:cNvPr id="7" name="Управляющая кнопка: домой 6">
            <a:hlinkClick r:id="" action="ppaction://hlinkshowjump?jump=firstslide" highlightClick="1"/>
          </p:cNvPr>
          <p:cNvSpPr/>
          <p:nvPr/>
        </p:nvSpPr>
        <p:spPr>
          <a:xfrm>
            <a:off x="8215338" y="6072206"/>
            <a:ext cx="571504" cy="428628"/>
          </a:xfrm>
          <a:prstGeom prst="actionButtonHome">
            <a:avLst/>
          </a:prstGeom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4282" y="142852"/>
            <a:ext cx="8591550" cy="723921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ИСПОЛЬЗОВАННЫЕ РЕСУРСЫ: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3"/>
          </p:nvPr>
        </p:nvSpPr>
        <p:spPr>
          <a:xfrm>
            <a:off x="285720" y="928670"/>
            <a:ext cx="2714644" cy="4937760"/>
          </a:xfrm>
        </p:spPr>
        <p:txBody>
          <a:bodyPr>
            <a:noAutofit/>
          </a:bodyPr>
          <a:lstStyle/>
          <a:p>
            <a:pPr marL="265113" indent="-268288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ru-RU" sz="1800" u="sng" dirty="0" smtClean="0">
                <a:hlinkClick r:id="rId2"/>
              </a:rPr>
              <a:t>Магнит</a:t>
            </a:r>
            <a:endParaRPr lang="ru-RU" sz="1800" u="sng" dirty="0" smtClean="0"/>
          </a:p>
          <a:p>
            <a:pPr marL="265113" indent="-268288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ru-RU" sz="1800" dirty="0" smtClean="0">
                <a:hlinkClick r:id="rId3"/>
              </a:rPr>
              <a:t>Велосипед</a:t>
            </a:r>
            <a:endParaRPr lang="ru-RU" sz="1800" dirty="0" smtClean="0"/>
          </a:p>
          <a:p>
            <a:pPr marL="265113" indent="-268288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ru-RU" sz="1800" dirty="0" smtClean="0">
                <a:hlinkClick r:id="rId4"/>
              </a:rPr>
              <a:t>Радуга</a:t>
            </a:r>
            <a:endParaRPr lang="ru-RU" sz="1800" dirty="0" smtClean="0"/>
          </a:p>
          <a:p>
            <a:pPr marL="265113" indent="-268288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ru-RU" sz="1800" dirty="0" smtClean="0">
                <a:hlinkClick r:id="rId5"/>
              </a:rPr>
              <a:t>Тропинка</a:t>
            </a:r>
            <a:endParaRPr lang="ru-RU" sz="1800" dirty="0" smtClean="0"/>
          </a:p>
          <a:p>
            <a:pPr marL="265113" indent="-268288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ru-RU" sz="1800" dirty="0" smtClean="0">
                <a:hlinkClick r:id="rId6"/>
              </a:rPr>
              <a:t>Шахматы</a:t>
            </a:r>
            <a:endParaRPr lang="ru-RU" sz="1800" dirty="0" smtClean="0"/>
          </a:p>
          <a:p>
            <a:pPr marL="265113" indent="-268288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ru-RU" sz="1800" dirty="0" smtClean="0">
                <a:hlinkClick r:id="rId7"/>
              </a:rPr>
              <a:t>Двери</a:t>
            </a:r>
            <a:endParaRPr lang="ru-RU" sz="1800" dirty="0" smtClean="0"/>
          </a:p>
          <a:p>
            <a:pPr marL="265113" indent="-268288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ru-RU" sz="1800" dirty="0" smtClean="0">
                <a:hlinkClick r:id="rId8"/>
              </a:rPr>
              <a:t>Эхо</a:t>
            </a:r>
            <a:endParaRPr lang="ru-RU" sz="1800" dirty="0" smtClean="0"/>
          </a:p>
          <a:p>
            <a:pPr marL="265113" indent="-268288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ru-RU" sz="1800" dirty="0" smtClean="0">
                <a:hlinkClick r:id="rId9"/>
              </a:rPr>
              <a:t>Божья коровка</a:t>
            </a:r>
            <a:endParaRPr lang="ru-RU" sz="1800" dirty="0" smtClean="0"/>
          </a:p>
          <a:p>
            <a:pPr marL="265113" indent="-268288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ru-RU" sz="1800" dirty="0" smtClean="0">
                <a:hlinkClick r:id="rId10"/>
              </a:rPr>
              <a:t>Желудь</a:t>
            </a:r>
            <a:endParaRPr lang="ru-RU" sz="1800" dirty="0" smtClean="0"/>
          </a:p>
          <a:p>
            <a:pPr marL="265113" indent="-268288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ru-RU" sz="1800" dirty="0" smtClean="0">
                <a:hlinkClick r:id="rId11"/>
              </a:rPr>
              <a:t>Кактус</a:t>
            </a:r>
            <a:endParaRPr lang="ru-RU" sz="1800" dirty="0" smtClean="0"/>
          </a:p>
          <a:p>
            <a:pPr marL="265113" indent="-268288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ru-RU" sz="1800" dirty="0" smtClean="0">
                <a:hlinkClick r:id="rId12"/>
              </a:rPr>
              <a:t>Туча</a:t>
            </a:r>
            <a:endParaRPr lang="ru-RU" sz="1800" dirty="0" smtClean="0"/>
          </a:p>
          <a:p>
            <a:pPr marL="265113" indent="-268288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ru-RU" sz="1800" dirty="0" smtClean="0">
                <a:hlinkClick r:id="rId13"/>
              </a:rPr>
              <a:t>Мост</a:t>
            </a:r>
            <a:endParaRPr lang="ru-RU" sz="1800" dirty="0" smtClean="0"/>
          </a:p>
          <a:p>
            <a:pPr marL="265113" indent="-268288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endParaRPr lang="ru-RU" sz="1800" dirty="0" smtClean="0"/>
          </a:p>
          <a:p>
            <a:pPr marL="265113" indent="-268288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endParaRPr lang="ru-RU" sz="1800" dirty="0"/>
          </a:p>
        </p:txBody>
      </p:sp>
      <p:sp>
        <p:nvSpPr>
          <p:cNvPr id="7" name="Содержимое 6"/>
          <p:cNvSpPr>
            <a:spLocks noGrp="1"/>
          </p:cNvSpPr>
          <p:nvPr>
            <p:ph sz="quarter" idx="14"/>
          </p:nvPr>
        </p:nvSpPr>
        <p:spPr>
          <a:xfrm>
            <a:off x="4615815" y="1298448"/>
            <a:ext cx="4251960" cy="2416304"/>
          </a:xfrm>
        </p:spPr>
        <p:txBody>
          <a:bodyPr>
            <a:noAutofit/>
          </a:bodyPr>
          <a:lstStyle/>
          <a:p>
            <a:pPr marL="339725" indent="-342900">
              <a:buClr>
                <a:schemeClr val="accent2">
                  <a:lumMod val="75000"/>
                </a:schemeClr>
              </a:buClr>
              <a:buFont typeface="+mj-lt"/>
              <a:buAutoNum type="arabicPeriod" startAt="13"/>
            </a:pPr>
            <a:r>
              <a:rPr lang="ru-RU" sz="1800" dirty="0" smtClean="0">
                <a:hlinkClick r:id="rId14"/>
              </a:rPr>
              <a:t>Лифт</a:t>
            </a:r>
            <a:endParaRPr lang="ru-RU" sz="1800" dirty="0" smtClean="0"/>
          </a:p>
          <a:p>
            <a:pPr marL="339725" indent="-342900">
              <a:buClr>
                <a:schemeClr val="accent2">
                  <a:lumMod val="75000"/>
                </a:schemeClr>
              </a:buClr>
              <a:buFont typeface="+mj-lt"/>
              <a:buAutoNum type="arabicPeriod" startAt="13"/>
            </a:pPr>
            <a:r>
              <a:rPr lang="ru-RU" sz="1800" dirty="0" smtClean="0">
                <a:hlinkClick r:id="rId15"/>
              </a:rPr>
              <a:t>Черепаха</a:t>
            </a:r>
            <a:endParaRPr lang="ru-RU" sz="1800" dirty="0" smtClean="0"/>
          </a:p>
          <a:p>
            <a:pPr marL="339725" indent="-342900">
              <a:buClr>
                <a:schemeClr val="accent2">
                  <a:lumMod val="75000"/>
                </a:schemeClr>
              </a:buClr>
              <a:buFont typeface="+mj-lt"/>
              <a:buAutoNum type="arabicPeriod" startAt="13"/>
            </a:pPr>
            <a:r>
              <a:rPr lang="ru-RU" sz="1800" dirty="0" smtClean="0">
                <a:hlinkClick r:id="rId16"/>
              </a:rPr>
              <a:t>Болото </a:t>
            </a:r>
            <a:endParaRPr lang="ru-RU" sz="1800" dirty="0" smtClean="0"/>
          </a:p>
          <a:p>
            <a:pPr marL="339725" indent="-342900">
              <a:buClr>
                <a:schemeClr val="accent2">
                  <a:lumMod val="75000"/>
                </a:schemeClr>
              </a:buClr>
              <a:buFont typeface="+mj-lt"/>
              <a:buAutoNum type="arabicPeriod" startAt="13"/>
            </a:pPr>
            <a:r>
              <a:rPr lang="ru-RU" sz="1800" dirty="0" smtClean="0">
                <a:hlinkClick r:id="rId17"/>
              </a:rPr>
              <a:t>Логические загадки для детей</a:t>
            </a:r>
            <a:endParaRPr lang="ru-RU" sz="1800" dirty="0" smtClean="0"/>
          </a:p>
          <a:p>
            <a:pPr marL="454025" indent="-457200">
              <a:buClr>
                <a:schemeClr val="accent2">
                  <a:lumMod val="75000"/>
                </a:schemeClr>
              </a:buClr>
              <a:buFont typeface="+mj-lt"/>
              <a:buAutoNum type="arabicPeriod" startAt="13"/>
            </a:pPr>
            <a:r>
              <a:rPr lang="ru-RU" sz="1800" dirty="0" smtClean="0">
                <a:hlinkClick r:id="rId18"/>
              </a:rPr>
              <a:t>Знак вопроса коричневый </a:t>
            </a:r>
            <a:endParaRPr lang="ru-RU" sz="1800" dirty="0" smtClean="0"/>
          </a:p>
          <a:p>
            <a:pPr marL="454025" indent="-457200">
              <a:buClr>
                <a:schemeClr val="accent2">
                  <a:lumMod val="75000"/>
                </a:schemeClr>
              </a:buClr>
              <a:buFont typeface="+mj-lt"/>
              <a:buAutoNum type="arabicPeriod" startAt="13"/>
            </a:pPr>
            <a:r>
              <a:rPr lang="ru-RU" sz="1800" dirty="0" smtClean="0">
                <a:hlinkClick r:id="rId19"/>
              </a:rPr>
              <a:t>Знак вопроса зеленый</a:t>
            </a:r>
            <a:endParaRPr lang="ru-RU" sz="1800" dirty="0" smtClean="0"/>
          </a:p>
        </p:txBody>
      </p:sp>
      <p:pic>
        <p:nvPicPr>
          <p:cNvPr id="11" name="Рисунок 10" descr="Рисунок1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428860" y="3071810"/>
            <a:ext cx="2095257" cy="3167024"/>
          </a:xfrm>
          <a:prstGeom prst="rect">
            <a:avLst/>
          </a:prstGeom>
        </p:spPr>
      </p:pic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7929586" y="5929330"/>
            <a:ext cx="714380" cy="571504"/>
          </a:xfrm>
          <a:prstGeom prst="actionButtonHome">
            <a:avLst/>
          </a:prstGeom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591550" cy="652483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 ЧЕГО НАЧАТЬ?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285720" y="857232"/>
            <a:ext cx="8595360" cy="2844932"/>
          </a:xfrm>
        </p:spPr>
        <p:txBody>
          <a:bodyPr>
            <a:normAutofit/>
          </a:bodyPr>
          <a:lstStyle/>
          <a:p>
            <a:pPr marL="455612" indent="-457200">
              <a:buFont typeface="Wingdings" pitchFamily="2" charset="2"/>
              <a:buChar char="§"/>
            </a:pPr>
            <a:r>
              <a:rPr lang="ru-RU" sz="2400" dirty="0" smtClean="0"/>
              <a:t>Разгадывание шарад, ребусов, загадок и задач —</a:t>
            </a:r>
          </a:p>
          <a:p>
            <a:pPr marL="971550" lvl="3" indent="-257175">
              <a:buFont typeface="+mj-lt"/>
              <a:buAutoNum type="arabicPeriod"/>
            </a:pPr>
            <a:r>
              <a:rPr lang="ru-RU" sz="2000" dirty="0" smtClean="0"/>
              <a:t>интересный и легкий для детского восприятия способ познания окружающего мира, </a:t>
            </a:r>
          </a:p>
          <a:p>
            <a:pPr marL="971550" lvl="3" indent="-257175">
              <a:buFont typeface="+mj-lt"/>
              <a:buAutoNum type="arabicPeriod"/>
            </a:pPr>
            <a:r>
              <a:rPr lang="ru-RU" sz="2000" dirty="0" smtClean="0"/>
              <a:t>отличное упражнение для дошкольников и детей младшего школьного возраста.</a:t>
            </a:r>
          </a:p>
          <a:p>
            <a:pPr marL="447675" indent="-449263">
              <a:buFont typeface="Wingdings" pitchFamily="2" charset="2"/>
              <a:buChar char="§"/>
            </a:pPr>
            <a:r>
              <a:rPr lang="ru-RU" sz="2400" dirty="0" smtClean="0"/>
              <a:t>Самый эффективный способ развить мышление — выполнять задания на логику.</a:t>
            </a:r>
          </a:p>
          <a:p>
            <a:endParaRPr lang="ru-RU" sz="2400" dirty="0"/>
          </a:p>
        </p:txBody>
      </p:sp>
      <p:pic>
        <p:nvPicPr>
          <p:cNvPr id="4" name="Рисунок 3" descr="Рисунок2 (2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15338" y="5929330"/>
            <a:ext cx="609550" cy="609550"/>
          </a:xfrm>
          <a:prstGeom prst="rect">
            <a:avLst/>
          </a:prstGeom>
        </p:spPr>
      </p:pic>
      <p:pic>
        <p:nvPicPr>
          <p:cNvPr id="5" name="Рисунок 4" descr="Рисунок2 (2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15074" y="3714752"/>
            <a:ext cx="1523874" cy="2346766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2286016" cy="55719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Загадка 1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2643174" y="285728"/>
            <a:ext cx="5643602" cy="1500198"/>
          </a:xfrm>
        </p:spPr>
        <p:txBody>
          <a:bodyPr>
            <a:noAutofit/>
          </a:bodyPr>
          <a:lstStyle/>
          <a:p>
            <a:pPr marL="1588" indent="-3175">
              <a:buNone/>
            </a:pPr>
            <a:r>
              <a:rPr lang="ru-RU" sz="2800" dirty="0" smtClean="0"/>
              <a:t>Бывает маленьким, большим. </a:t>
            </a:r>
          </a:p>
          <a:p>
            <a:pPr marL="1588" indent="-3175">
              <a:buNone/>
            </a:pPr>
            <a:r>
              <a:rPr lang="ru-RU" sz="2800" dirty="0" smtClean="0"/>
              <a:t>Железо очень дружит с ним.</a:t>
            </a:r>
            <a:br>
              <a:rPr lang="ru-RU" sz="2800" dirty="0" smtClean="0"/>
            </a:br>
            <a:r>
              <a:rPr lang="ru-RU" sz="2800" dirty="0" smtClean="0"/>
              <a:t>С ним и незрячий непременно </a:t>
            </a:r>
          </a:p>
          <a:p>
            <a:pPr marL="1588" indent="-3175">
              <a:buNone/>
            </a:pPr>
            <a:r>
              <a:rPr lang="ru-RU" sz="2800" dirty="0" smtClean="0"/>
              <a:t>Найдет иголку в стоге сена.</a:t>
            </a:r>
            <a:endParaRPr lang="ru-RU" sz="2800" dirty="0"/>
          </a:p>
        </p:txBody>
      </p:sp>
      <p:sp>
        <p:nvSpPr>
          <p:cNvPr id="26" name="Пятиугольник 25"/>
          <p:cNvSpPr/>
          <p:nvPr/>
        </p:nvSpPr>
        <p:spPr>
          <a:xfrm>
            <a:off x="428596" y="6000768"/>
            <a:ext cx="1571636" cy="500066"/>
          </a:xfrm>
          <a:prstGeom prst="homePlate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 prst="angle"/>
            <a:contourClr>
              <a:schemeClr val="accent5">
                <a:shade val="15000"/>
                <a:satMod val="110000"/>
              </a:schemeClr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ОТВЕТ</a:t>
            </a:r>
            <a:endParaRPr lang="ru-RU" b="1" dirty="0"/>
          </a:p>
        </p:txBody>
      </p:sp>
      <p:pic>
        <p:nvPicPr>
          <p:cNvPr id="28" name="Рисунок 27" descr="Рисунок2 (2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15338" y="5929330"/>
            <a:ext cx="609550" cy="609550"/>
          </a:xfrm>
          <a:prstGeom prst="rect">
            <a:avLst/>
          </a:prstGeom>
        </p:spPr>
      </p:pic>
      <p:pic>
        <p:nvPicPr>
          <p:cNvPr id="8" name="Рисунок 7" descr="magnet_PNG1704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5984" y="2357430"/>
            <a:ext cx="4929190" cy="3950618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2500330" cy="55719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Загадка 2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2643174" y="285728"/>
            <a:ext cx="5643602" cy="1500198"/>
          </a:xfrm>
        </p:spPr>
        <p:txBody>
          <a:bodyPr>
            <a:noAutofit/>
          </a:bodyPr>
          <a:lstStyle/>
          <a:p>
            <a:pPr marL="1588" indent="-3175">
              <a:buNone/>
            </a:pPr>
            <a:r>
              <a:rPr lang="ru-RU" sz="2800" dirty="0" smtClean="0"/>
              <a:t>Самый доступный нам транспорт, в котором ноги наездника служат мотором.</a:t>
            </a:r>
            <a:endParaRPr lang="ru-RU" sz="2800" dirty="0"/>
          </a:p>
        </p:txBody>
      </p:sp>
      <p:sp>
        <p:nvSpPr>
          <p:cNvPr id="26" name="Пятиугольник 25"/>
          <p:cNvSpPr/>
          <p:nvPr/>
        </p:nvSpPr>
        <p:spPr>
          <a:xfrm>
            <a:off x="428596" y="6000768"/>
            <a:ext cx="1571636" cy="500066"/>
          </a:xfrm>
          <a:prstGeom prst="homePlate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 prst="angle"/>
            <a:contourClr>
              <a:schemeClr val="accent5">
                <a:shade val="15000"/>
                <a:satMod val="110000"/>
              </a:schemeClr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ОТВЕТ</a:t>
            </a:r>
            <a:endParaRPr lang="ru-RU" b="1" dirty="0"/>
          </a:p>
        </p:txBody>
      </p:sp>
      <p:pic>
        <p:nvPicPr>
          <p:cNvPr id="28" name="Рисунок 27" descr="Рисунок2 (2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15338" y="5929330"/>
            <a:ext cx="609550" cy="609550"/>
          </a:xfrm>
          <a:prstGeom prst="rect">
            <a:avLst/>
          </a:prstGeom>
        </p:spPr>
      </p:pic>
      <p:pic>
        <p:nvPicPr>
          <p:cNvPr id="8" name="Рисунок 7" descr="magnet_PNG1704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00166" y="1857364"/>
            <a:ext cx="6736226" cy="3790932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2500330" cy="55719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Загадка 3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2500298" y="285728"/>
            <a:ext cx="6643702" cy="1500198"/>
          </a:xfrm>
        </p:spPr>
        <p:txBody>
          <a:bodyPr>
            <a:noAutofit/>
          </a:bodyPr>
          <a:lstStyle/>
          <a:p>
            <a:pPr marL="1588" indent="-3175">
              <a:buNone/>
            </a:pPr>
            <a:r>
              <a:rPr lang="ru-RU" sz="2400" dirty="0" smtClean="0"/>
              <a:t>Это ленточка такая —шелковисто-расписная,</a:t>
            </a:r>
            <a:br>
              <a:rPr lang="ru-RU" sz="2400" dirty="0" smtClean="0"/>
            </a:br>
            <a:r>
              <a:rPr lang="ru-RU" sz="2400" dirty="0" smtClean="0"/>
              <a:t>Но руками не возьмешь и в косички не вплетешь.</a:t>
            </a:r>
            <a:endParaRPr lang="ru-RU" sz="2400" dirty="0"/>
          </a:p>
        </p:txBody>
      </p:sp>
      <p:sp>
        <p:nvSpPr>
          <p:cNvPr id="26" name="Пятиугольник 25"/>
          <p:cNvSpPr/>
          <p:nvPr/>
        </p:nvSpPr>
        <p:spPr>
          <a:xfrm>
            <a:off x="428596" y="6000768"/>
            <a:ext cx="1571636" cy="500066"/>
          </a:xfrm>
          <a:prstGeom prst="homePlate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 prst="angle"/>
            <a:contourClr>
              <a:schemeClr val="accent5">
                <a:shade val="15000"/>
                <a:satMod val="110000"/>
              </a:schemeClr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ОТВЕТ</a:t>
            </a:r>
            <a:endParaRPr lang="ru-RU" b="1" dirty="0"/>
          </a:p>
        </p:txBody>
      </p:sp>
      <p:pic>
        <p:nvPicPr>
          <p:cNvPr id="28" name="Рисунок 27" descr="Рисунок2 (2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15338" y="5929330"/>
            <a:ext cx="609550" cy="609550"/>
          </a:xfrm>
          <a:prstGeom prst="rect">
            <a:avLst/>
          </a:prstGeom>
        </p:spPr>
      </p:pic>
      <p:pic>
        <p:nvPicPr>
          <p:cNvPr id="8" name="Рисунок 7" descr="magnet_PNG1704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57290" y="1643050"/>
            <a:ext cx="7000924" cy="3790932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2500330" cy="55719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Загадка 4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2500298" y="285728"/>
            <a:ext cx="6643702" cy="1071570"/>
          </a:xfrm>
        </p:spPr>
        <p:txBody>
          <a:bodyPr>
            <a:noAutofit/>
          </a:bodyPr>
          <a:lstStyle/>
          <a:p>
            <a:pPr marL="1588" indent="-3175">
              <a:buNone/>
            </a:pPr>
            <a:r>
              <a:rPr lang="ru-RU" sz="2400" dirty="0" smtClean="0"/>
              <a:t>В чистом поле, вдоль местечка, вьется змейкой, а не речка.</a:t>
            </a:r>
            <a:endParaRPr lang="ru-RU" sz="2400" dirty="0"/>
          </a:p>
        </p:txBody>
      </p:sp>
      <p:sp>
        <p:nvSpPr>
          <p:cNvPr id="26" name="Пятиугольник 25"/>
          <p:cNvSpPr/>
          <p:nvPr/>
        </p:nvSpPr>
        <p:spPr>
          <a:xfrm>
            <a:off x="428596" y="6000768"/>
            <a:ext cx="1571636" cy="500066"/>
          </a:xfrm>
          <a:prstGeom prst="homePlate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 prst="angle"/>
            <a:contourClr>
              <a:schemeClr val="accent5">
                <a:shade val="15000"/>
                <a:satMod val="110000"/>
              </a:schemeClr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ОТВЕТ</a:t>
            </a:r>
            <a:endParaRPr lang="ru-RU" b="1" dirty="0"/>
          </a:p>
        </p:txBody>
      </p:sp>
      <p:pic>
        <p:nvPicPr>
          <p:cNvPr id="28" name="Рисунок 27" descr="Рисунок2 (2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15338" y="5929330"/>
            <a:ext cx="609550" cy="609550"/>
          </a:xfrm>
          <a:prstGeom prst="rect">
            <a:avLst/>
          </a:prstGeom>
        </p:spPr>
      </p:pic>
      <p:pic>
        <p:nvPicPr>
          <p:cNvPr id="8" name="Рисунок 7" descr="magnet_PNG17049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00034" y="1428736"/>
            <a:ext cx="7480690" cy="4071966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2500330" cy="55719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Загадка 5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2500298" y="285728"/>
            <a:ext cx="6643702" cy="2071702"/>
          </a:xfrm>
        </p:spPr>
        <p:txBody>
          <a:bodyPr>
            <a:noAutofit/>
          </a:bodyPr>
          <a:lstStyle/>
          <a:p>
            <a:pPr marL="1588" indent="-3175">
              <a:buNone/>
            </a:pPr>
            <a:r>
              <a:rPr lang="ru-RU" sz="2000" dirty="0" smtClean="0"/>
              <a:t>Где король и королева ходят вправо, ходят влево,</a:t>
            </a:r>
          </a:p>
          <a:p>
            <a:pPr marL="365125" indent="-188913">
              <a:buFont typeface="Wingdings" pitchFamily="2" charset="2"/>
              <a:buChar char="§"/>
            </a:pPr>
            <a:r>
              <a:rPr lang="ru-RU" sz="2000" dirty="0" smtClean="0"/>
              <a:t>Ходят — прямо, </a:t>
            </a:r>
          </a:p>
          <a:p>
            <a:pPr marL="365125" indent="-188913">
              <a:buFont typeface="Wingdings" pitchFamily="2" charset="2"/>
              <a:buChar char="§"/>
            </a:pPr>
            <a:r>
              <a:rPr lang="ru-RU" sz="2000" dirty="0" smtClean="0"/>
              <a:t>Ходят — косо, </a:t>
            </a:r>
          </a:p>
          <a:p>
            <a:pPr marL="365125" indent="-188913">
              <a:buFont typeface="Wingdings" pitchFamily="2" charset="2"/>
              <a:buChar char="§"/>
            </a:pPr>
            <a:r>
              <a:rPr lang="ru-RU" sz="2000" dirty="0" smtClean="0"/>
              <a:t>Ходят — молча, без вопросов.</a:t>
            </a:r>
          </a:p>
          <a:p>
            <a:pPr marL="0" indent="0">
              <a:buNone/>
            </a:pPr>
            <a:r>
              <a:rPr lang="ru-RU" sz="2000" dirty="0" smtClean="0"/>
              <a:t>Даже целый день подряд по желанию ребят?</a:t>
            </a:r>
            <a:endParaRPr lang="ru-RU" sz="2000" dirty="0"/>
          </a:p>
        </p:txBody>
      </p:sp>
      <p:sp>
        <p:nvSpPr>
          <p:cNvPr id="26" name="Пятиугольник 25"/>
          <p:cNvSpPr/>
          <p:nvPr/>
        </p:nvSpPr>
        <p:spPr>
          <a:xfrm>
            <a:off x="428596" y="6000768"/>
            <a:ext cx="1571636" cy="500066"/>
          </a:xfrm>
          <a:prstGeom prst="homePlate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 prst="angle"/>
            <a:contourClr>
              <a:schemeClr val="accent5">
                <a:shade val="15000"/>
                <a:satMod val="110000"/>
              </a:schemeClr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ОТВЕТ</a:t>
            </a:r>
            <a:endParaRPr lang="ru-RU" b="1" dirty="0"/>
          </a:p>
        </p:txBody>
      </p:sp>
      <p:pic>
        <p:nvPicPr>
          <p:cNvPr id="28" name="Рисунок 27" descr="Рисунок2 (2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15338" y="5929330"/>
            <a:ext cx="609550" cy="609550"/>
          </a:xfrm>
          <a:prstGeom prst="rect">
            <a:avLst/>
          </a:prstGeom>
        </p:spPr>
      </p:pic>
      <p:pic>
        <p:nvPicPr>
          <p:cNvPr id="8" name="Рисунок 7" descr="magnet_PNG1704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3143248"/>
            <a:ext cx="7480690" cy="2729282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2500330" cy="55719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Загадка 6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2500298" y="285728"/>
            <a:ext cx="5929354" cy="1714512"/>
          </a:xfrm>
        </p:spPr>
        <p:txBody>
          <a:bodyPr>
            <a:noAutofit/>
          </a:bodyPr>
          <a:lstStyle/>
          <a:p>
            <a:pPr marL="1588" indent="-3175">
              <a:buNone/>
            </a:pPr>
            <a:r>
              <a:rPr lang="ru-RU" sz="2400" dirty="0" smtClean="0"/>
              <a:t>Любят, с искренностью всей, в дом пускать они гостей.</a:t>
            </a:r>
            <a:br>
              <a:rPr lang="ru-RU" sz="2400" dirty="0" smtClean="0"/>
            </a:br>
            <a:r>
              <a:rPr lang="ru-RU" sz="2400" dirty="0" smtClean="0"/>
              <a:t>Но в гостях, скажу вам сразу, сами не были ни разу.</a:t>
            </a:r>
            <a:endParaRPr lang="ru-RU" sz="2400" dirty="0"/>
          </a:p>
        </p:txBody>
      </p:sp>
      <p:sp>
        <p:nvSpPr>
          <p:cNvPr id="26" name="Пятиугольник 25"/>
          <p:cNvSpPr/>
          <p:nvPr/>
        </p:nvSpPr>
        <p:spPr>
          <a:xfrm>
            <a:off x="428596" y="6000768"/>
            <a:ext cx="1571636" cy="500066"/>
          </a:xfrm>
          <a:prstGeom prst="homePlate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 prst="angle"/>
            <a:contourClr>
              <a:schemeClr val="accent5">
                <a:shade val="15000"/>
                <a:satMod val="110000"/>
              </a:schemeClr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ОТВЕТ</a:t>
            </a:r>
            <a:endParaRPr lang="ru-RU" b="1" dirty="0"/>
          </a:p>
        </p:txBody>
      </p:sp>
      <p:pic>
        <p:nvPicPr>
          <p:cNvPr id="28" name="Рисунок 27" descr="Рисунок2 (2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15338" y="5929330"/>
            <a:ext cx="609550" cy="609550"/>
          </a:xfrm>
          <a:prstGeom prst="rect">
            <a:avLst/>
          </a:prstGeom>
        </p:spPr>
      </p:pic>
      <p:pic>
        <p:nvPicPr>
          <p:cNvPr id="8" name="Рисунок 7" descr="magnet_PNG1704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14612" y="1857364"/>
            <a:ext cx="3929090" cy="4608829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99090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28596" y="1500174"/>
            <a:ext cx="5715040" cy="285752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2500330" cy="55719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Загадка 7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2500298" y="285728"/>
            <a:ext cx="5929354" cy="1143008"/>
          </a:xfrm>
        </p:spPr>
        <p:txBody>
          <a:bodyPr>
            <a:noAutofit/>
          </a:bodyPr>
          <a:lstStyle/>
          <a:p>
            <a:pPr marL="1588" indent="-3175">
              <a:buNone/>
            </a:pPr>
            <a:r>
              <a:rPr lang="ru-RU" sz="2400" dirty="0" smtClean="0"/>
              <a:t>Кто говорить готов в горах на всех на свете языках?</a:t>
            </a:r>
            <a:endParaRPr lang="ru-RU" sz="2400" dirty="0"/>
          </a:p>
        </p:txBody>
      </p:sp>
      <p:sp>
        <p:nvSpPr>
          <p:cNvPr id="26" name="Пятиугольник 25"/>
          <p:cNvSpPr/>
          <p:nvPr/>
        </p:nvSpPr>
        <p:spPr>
          <a:xfrm>
            <a:off x="428596" y="6000768"/>
            <a:ext cx="1571636" cy="500066"/>
          </a:xfrm>
          <a:prstGeom prst="homePlate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 prst="angle"/>
            <a:contourClr>
              <a:schemeClr val="accent5">
                <a:shade val="15000"/>
                <a:satMod val="110000"/>
              </a:schemeClr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ОТВЕТ</a:t>
            </a:r>
            <a:endParaRPr lang="ru-RU" b="1" dirty="0"/>
          </a:p>
        </p:txBody>
      </p:sp>
      <p:pic>
        <p:nvPicPr>
          <p:cNvPr id="28" name="Рисунок 27" descr="Рисунок2 (2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15338" y="5929330"/>
            <a:ext cx="609550" cy="609550"/>
          </a:xfrm>
          <a:prstGeom prst="rect">
            <a:avLst/>
          </a:prstGeom>
        </p:spPr>
      </p:pic>
      <p:pic>
        <p:nvPicPr>
          <p:cNvPr id="9" name="Рисунок 8" descr="99090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428960" y="1428736"/>
            <a:ext cx="5715040" cy="2857520"/>
          </a:xfrm>
          <a:prstGeom prst="rect">
            <a:avLst/>
          </a:prstGeom>
        </p:spPr>
      </p:pic>
      <p:pic>
        <p:nvPicPr>
          <p:cNvPr id="8" name="Рисунок 7" descr="magnet_PNG17049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42976" y="2428868"/>
            <a:ext cx="7164213" cy="2786082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63">
  <a:themeElements>
    <a:clrScheme name="Другая 121">
      <a:dk1>
        <a:srgbClr val="2E2224"/>
      </a:dk1>
      <a:lt1>
        <a:sysClr val="window" lastClr="FFFFFF"/>
      </a:lt1>
      <a:dk2>
        <a:srgbClr val="48231E"/>
      </a:dk2>
      <a:lt2>
        <a:srgbClr val="CBD8DD"/>
      </a:lt2>
      <a:accent1>
        <a:srgbClr val="61625E"/>
      </a:accent1>
      <a:accent2>
        <a:srgbClr val="964D2C"/>
      </a:accent2>
      <a:accent3>
        <a:srgbClr val="66553E"/>
      </a:accent3>
      <a:accent4>
        <a:srgbClr val="848058"/>
      </a:accent4>
      <a:accent5>
        <a:srgbClr val="AFA14B"/>
      </a:accent5>
      <a:accent6>
        <a:srgbClr val="AD7D4D"/>
      </a:accent6>
      <a:hlink>
        <a:srgbClr val="815D39"/>
      </a:hlink>
      <a:folHlink>
        <a:srgbClr val="C0AEBC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Тема63</Template>
  <TotalTime>663</TotalTime>
  <Words>345</Words>
  <Application>Microsoft Office PowerPoint</Application>
  <PresentationFormat>Экран (4:3)</PresentationFormat>
  <Paragraphs>98</Paragraphs>
  <Slides>18</Slides>
  <Notes>15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Candara</vt:lpstr>
      <vt:lpstr>Tahoma</vt:lpstr>
      <vt:lpstr>Tunga</vt:lpstr>
      <vt:lpstr>Wingdings</vt:lpstr>
      <vt:lpstr>Тема63</vt:lpstr>
      <vt:lpstr>ЛОГИКА ДЛЯ ДОШКОЛЯТ</vt:lpstr>
      <vt:lpstr>С ЧЕГО НАЧАТЬ?</vt:lpstr>
      <vt:lpstr>Загадка 1</vt:lpstr>
      <vt:lpstr>Загадка 2</vt:lpstr>
      <vt:lpstr>Загадка 3</vt:lpstr>
      <vt:lpstr>Загадка 4</vt:lpstr>
      <vt:lpstr>Загадка 5</vt:lpstr>
      <vt:lpstr>Загадка 6</vt:lpstr>
      <vt:lpstr>Загадка 7</vt:lpstr>
      <vt:lpstr>Загадка 8</vt:lpstr>
      <vt:lpstr>Загадка 9</vt:lpstr>
      <vt:lpstr>Загадка 10</vt:lpstr>
      <vt:lpstr>Загадка 11</vt:lpstr>
      <vt:lpstr>Загадка 12</vt:lpstr>
      <vt:lpstr>Загадка 13</vt:lpstr>
      <vt:lpstr>Загадка 14</vt:lpstr>
      <vt:lpstr>Загадка 15</vt:lpstr>
      <vt:lpstr>ИСПОЛЬЗОВАННЫЕ РЕСУРСЫ: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Логические задачи для дошкольников В.2</dc:title>
  <dc:subject>логика</dc:subject>
  <dc:creator>Алейник Н.В.</dc:creator>
  <cp:lastModifiedBy>admin</cp:lastModifiedBy>
  <cp:revision>275</cp:revision>
  <dcterms:created xsi:type="dcterms:W3CDTF">2018-08-12T18:29:27Z</dcterms:created>
  <dcterms:modified xsi:type="dcterms:W3CDTF">2019-11-24T13:06:18Z</dcterms:modified>
  <cp:category>презентация</cp:category>
</cp:coreProperties>
</file>